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7" autoAdjust="0"/>
    <p:restoredTop sz="94631" autoAdjust="0"/>
  </p:normalViewPr>
  <p:slideViewPr>
    <p:cSldViewPr snapToGrid="0" snapToObjects="1" showGuides="1">
      <p:cViewPr>
        <p:scale>
          <a:sx n="64" d="100"/>
          <a:sy n="64" d="100"/>
        </p:scale>
        <p:origin x="-2592" y="14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1/30/17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82269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5" Type="http://schemas.openxmlformats.org/officeDocument/2006/relationships/image" Target="../media/image7.emf"/><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p:cNvSpPr>
            <a:spLocks noGrp="1"/>
          </p:cNvSpPr>
          <p:nvPr>
            <p:ph type="body" sz="quarter" idx="10"/>
          </p:nvPr>
        </p:nvSpPr>
        <p:spPr>
          <a:xfrm>
            <a:off x="568308" y="3416455"/>
            <a:ext cx="6285508" cy="4400312"/>
          </a:xfrm>
        </p:spPr>
        <p:txBody>
          <a:bodyPr/>
          <a:lstStyle/>
          <a:p>
            <a:pPr marL="0" indent="0"/>
            <a:r>
              <a:rPr lang="en-US" dirty="0" smtClean="0"/>
              <a:t>Early </a:t>
            </a:r>
            <a:r>
              <a:rPr lang="en-US" dirty="0"/>
              <a:t>onset scoliosis (EOS) can be caused by various </a:t>
            </a:r>
            <a:r>
              <a:rPr lang="en-US" dirty="0" smtClean="0"/>
              <a:t>syndromes, neuromuscular </a:t>
            </a:r>
            <a:r>
              <a:rPr lang="en-US" dirty="0"/>
              <a:t>diseases, or can arise from an unknown, idiopathic origin. If  children with severe EOS are left untreated, they are at risk for developing respiratory failure, severe pulmonary hypertension, and cor pulmonale.</a:t>
            </a:r>
            <a:r>
              <a:rPr lang="en-US" baseline="30000" dirty="0"/>
              <a:t>1</a:t>
            </a:r>
            <a:r>
              <a:rPr lang="en-US" dirty="0"/>
              <a:t> In recent years, the treatment of severe EOS with growing rod implantation (GRI) has become a popular method of treatment. GRI consists of attaching expandable rods across the patient’s scoliotic curve, with the goal of stabilizing the scoliotic curve while allowing for continued chest and spine expansion.</a:t>
            </a:r>
            <a:r>
              <a:rPr lang="en-US" baseline="30000" dirty="0"/>
              <a:t>2</a:t>
            </a:r>
            <a:r>
              <a:rPr lang="en-US" dirty="0"/>
              <a:t> This expansion is essential, as the thoracic spine and thoracic cage grow rapidly before the age of eight and lung development coincides with and is facilitated by vertical growth of the thoracic spine.</a:t>
            </a:r>
            <a:r>
              <a:rPr lang="en-US" baseline="30000" dirty="0"/>
              <a:t>3,4</a:t>
            </a:r>
            <a:r>
              <a:rPr lang="en-US" dirty="0"/>
              <a:t> Unfortunately, this process is invasive and poses certain risks for these patients. Along with the inherent dangers and complications associated with surgery, GRI treated children are exposed to anesthesia and radiation with each surgery and throughout their treatment. Increasing radiation exposure from imaging has been linked to increasing cancer risk in children.</a:t>
            </a:r>
            <a:r>
              <a:rPr lang="en-US" baseline="30000" dirty="0"/>
              <a:t>5</a:t>
            </a:r>
            <a:r>
              <a:rPr lang="en-US" dirty="0"/>
              <a:t> The effect of general anesthesia on the developing brain is equivocal, though it is potentially harmful.</a:t>
            </a:r>
            <a:r>
              <a:rPr lang="en-US" baseline="30000" dirty="0"/>
              <a:t>6-8</a:t>
            </a:r>
            <a:endParaRPr lang="en-US" dirty="0"/>
          </a:p>
          <a:p>
            <a:endParaRPr lang="en-US" dirty="0"/>
          </a:p>
        </p:txBody>
      </p:sp>
      <p:sp>
        <p:nvSpPr>
          <p:cNvPr id="56" name="Text Placeholder 55"/>
          <p:cNvSpPr>
            <a:spLocks noGrp="1"/>
          </p:cNvSpPr>
          <p:nvPr>
            <p:ph type="body" sz="quarter" idx="11"/>
          </p:nvPr>
        </p:nvSpPr>
        <p:spPr/>
        <p:txBody>
          <a:bodyPr/>
          <a:lstStyle/>
          <a:p>
            <a:r>
              <a:rPr lang="en-US" dirty="0" smtClean="0"/>
              <a:t>INTRODUCTION</a:t>
            </a:r>
            <a:endParaRPr lang="en-US" dirty="0"/>
          </a:p>
        </p:txBody>
      </p:sp>
      <p:sp>
        <p:nvSpPr>
          <p:cNvPr id="58" name="Text Placeholder 57"/>
          <p:cNvSpPr>
            <a:spLocks noGrp="1"/>
          </p:cNvSpPr>
          <p:nvPr>
            <p:ph type="body" sz="quarter" idx="19"/>
          </p:nvPr>
        </p:nvSpPr>
        <p:spPr>
          <a:xfrm>
            <a:off x="519112" y="8898092"/>
            <a:ext cx="6286500" cy="1858078"/>
          </a:xfrm>
        </p:spPr>
        <p:txBody>
          <a:bodyPr/>
          <a:lstStyle/>
          <a:p>
            <a:pPr marL="285750" indent="-285750">
              <a:buFont typeface="Arial" charset="0"/>
              <a:buChar char="•"/>
            </a:pPr>
            <a:r>
              <a:rPr lang="en-US" dirty="0"/>
              <a:t>Expand upon the current literature surrounding complications and other potential risks of GRI treatment, focusing on repeated anesthetics and radiographic imaging. </a:t>
            </a:r>
          </a:p>
          <a:p>
            <a:pPr marL="285750" indent="-285750">
              <a:buFont typeface="Arial" charset="0"/>
              <a:buChar char="•"/>
            </a:pPr>
            <a:r>
              <a:rPr lang="en-US" dirty="0"/>
              <a:t>Provide a risk-benefit analysis of each GRI procedure that will aid in shared-decision making of initiating, continuing, and completing treatment with GRI.</a:t>
            </a:r>
          </a:p>
          <a:p>
            <a:endParaRPr lang="en-US" dirty="0"/>
          </a:p>
        </p:txBody>
      </p:sp>
      <p:sp>
        <p:nvSpPr>
          <p:cNvPr id="59" name="Text Placeholder 58"/>
          <p:cNvSpPr>
            <a:spLocks noGrp="1"/>
          </p:cNvSpPr>
          <p:nvPr>
            <p:ph type="body" sz="quarter" idx="20"/>
          </p:nvPr>
        </p:nvSpPr>
        <p:spPr>
          <a:xfrm>
            <a:off x="570292" y="8279300"/>
            <a:ext cx="6281539" cy="382517"/>
          </a:xfrm>
        </p:spPr>
        <p:txBody>
          <a:bodyPr/>
          <a:lstStyle/>
          <a:p>
            <a:r>
              <a:rPr lang="en-US" dirty="0" smtClean="0"/>
              <a:t>OBJECTIVES</a:t>
            </a:r>
            <a:endParaRPr lang="en-US" dirty="0"/>
          </a:p>
        </p:txBody>
      </p:sp>
      <p:sp>
        <p:nvSpPr>
          <p:cNvPr id="60" name="Text Placeholder 59"/>
          <p:cNvSpPr>
            <a:spLocks noGrp="1"/>
          </p:cNvSpPr>
          <p:nvPr>
            <p:ph type="body" sz="quarter" idx="21"/>
          </p:nvPr>
        </p:nvSpPr>
        <p:spPr>
          <a:xfrm>
            <a:off x="7241977" y="3432806"/>
            <a:ext cx="12950030" cy="2978384"/>
          </a:xfrm>
        </p:spPr>
        <p:txBody>
          <a:bodyPr/>
          <a:lstStyle/>
          <a:p>
            <a:pPr marL="0" indent="0" defTabSz="914400">
              <a:spcBef>
                <a:spcPts val="0"/>
              </a:spcBef>
              <a:tabLst>
                <a:tab pos="685800" algn="l"/>
              </a:tabLst>
            </a:pPr>
            <a:r>
              <a:rPr lang="en-US" dirty="0"/>
              <a:t>	</a:t>
            </a:r>
            <a:r>
              <a:rPr lang="en-US" dirty="0" smtClean="0"/>
              <a:t>This </a:t>
            </a:r>
            <a:r>
              <a:rPr lang="en-US" dirty="0"/>
              <a:t>is a retrospective review of twenty-nine patients who underwent treatment for EOS with GRI at the Shriner’s Hospital for Children Northern California (SHCNC). The inclusion criteria were either: 1) patients treated with who had completed treatment with GRI at SHCNC, or 2) patients who had been undergoing treatment for at least two years with GRI at SHCNC. Of 36 patients treated with GRI at SHCNC, 29 matched these criteria and were included in the </a:t>
            </a:r>
            <a:r>
              <a:rPr lang="en-US" dirty="0" smtClean="0"/>
              <a:t>study.</a:t>
            </a:r>
            <a:endParaRPr lang="en-US" i="1" dirty="0"/>
          </a:p>
          <a:p>
            <a:pPr marL="0" indent="0">
              <a:tabLst>
                <a:tab pos="685800" algn="l"/>
              </a:tabLst>
            </a:pPr>
            <a:r>
              <a:rPr lang="en-US" dirty="0"/>
              <a:t> </a:t>
            </a:r>
            <a:r>
              <a:rPr lang="en-US" dirty="0" smtClean="0"/>
              <a:t>	Patient </a:t>
            </a:r>
            <a:r>
              <a:rPr lang="en-US" dirty="0"/>
              <a:t>demographics, number of imaging procedures, anesthesia time, and surgical complications were all acquired from the patients’ medical records. We counted the number of X-ray, fluoroscopic, and CT imaging procedures between the time of initial growing rod implantation and the time of final fusion. Time under anesthesia is defined as beginning upon initial sedation, and ending when the patient is breathing independently. A Linear mixed effects model, including a random effect for subject, were used to estimate the trajectory across multiple procedures of preoperative and postoperative raw Cobb angle and T1-T12 height.  Linear mixed effects modeling was conducted using the R package nlme, version </a:t>
            </a:r>
            <a:r>
              <a:rPr lang="en-US" dirty="0" smtClean="0"/>
              <a:t>3.1-128.</a:t>
            </a:r>
            <a:r>
              <a:rPr lang="en-US" baseline="30000" dirty="0"/>
              <a:t>9</a:t>
            </a:r>
            <a:r>
              <a:rPr lang="en-US" dirty="0" smtClean="0"/>
              <a:t> </a:t>
            </a:r>
            <a:r>
              <a:rPr lang="en-US" dirty="0"/>
              <a:t>All other analyses were conducted using R, version </a:t>
            </a:r>
            <a:r>
              <a:rPr lang="en-US" dirty="0" smtClean="0"/>
              <a:t>3.3.1.</a:t>
            </a:r>
            <a:r>
              <a:rPr lang="en-US" baseline="30000" dirty="0" smtClean="0"/>
              <a:t>10</a:t>
            </a:r>
            <a:r>
              <a:rPr lang="en-US" dirty="0" smtClean="0"/>
              <a:t>  </a:t>
            </a:r>
            <a:endParaRPr lang="en-US" dirty="0"/>
          </a:p>
          <a:p>
            <a:pPr marL="0" indent="0"/>
            <a:r>
              <a:rPr lang="en-US" dirty="0"/>
              <a:t> </a:t>
            </a:r>
            <a:endParaRPr lang="en-US" i="1" dirty="0"/>
          </a:p>
          <a:p>
            <a:endParaRPr lang="en-US" dirty="0"/>
          </a:p>
        </p:txBody>
      </p:sp>
      <p:sp>
        <p:nvSpPr>
          <p:cNvPr id="61" name="Text Placeholder 60"/>
          <p:cNvSpPr>
            <a:spLocks noGrp="1"/>
          </p:cNvSpPr>
          <p:nvPr>
            <p:ph type="body" sz="quarter" idx="22"/>
          </p:nvPr>
        </p:nvSpPr>
        <p:spPr/>
        <p:txBody>
          <a:bodyPr/>
          <a:lstStyle/>
          <a:p>
            <a:r>
              <a:rPr lang="en-US" dirty="0" smtClean="0"/>
              <a:t>MATERIALS &amp; METHODS</a:t>
            </a:r>
            <a:endParaRPr lang="en-US" dirty="0"/>
          </a:p>
        </p:txBody>
      </p:sp>
      <p:sp>
        <p:nvSpPr>
          <p:cNvPr id="62" name="Text Placeholder 61"/>
          <p:cNvSpPr>
            <a:spLocks noGrp="1"/>
          </p:cNvSpPr>
          <p:nvPr>
            <p:ph type="body" sz="quarter" idx="23"/>
          </p:nvPr>
        </p:nvSpPr>
        <p:spPr>
          <a:xfrm>
            <a:off x="7241977" y="9077406"/>
            <a:ext cx="12950031" cy="3366183"/>
          </a:xfrm>
        </p:spPr>
        <p:txBody>
          <a:bodyPr/>
          <a:lstStyle/>
          <a:p>
            <a:pPr marL="285750" indent="-285750">
              <a:buFont typeface="Arial" charset="0"/>
              <a:buChar char="•"/>
            </a:pPr>
            <a:r>
              <a:rPr lang="en-US" dirty="0"/>
              <a:t>There were 7 idiopathic, 12 syndromic, 6 neuromuscular, and 3 congenital scoliosis patients. There was also 1 patient whose scoliosis was secondary to a large intra-thoracic ganglio-neuroma. </a:t>
            </a:r>
          </a:p>
          <a:p>
            <a:pPr marL="285750" indent="-285750">
              <a:buFont typeface="Arial" charset="0"/>
              <a:buChar char="•"/>
            </a:pPr>
            <a:r>
              <a:rPr lang="en-US" dirty="0"/>
              <a:t>On average, patients started treatment at 6.6 years old and were treated for approximately 4 years. </a:t>
            </a:r>
          </a:p>
          <a:p>
            <a:pPr marL="285750" indent="-285750">
              <a:buFont typeface="Arial" charset="0"/>
              <a:buChar char="•"/>
            </a:pPr>
            <a:r>
              <a:rPr lang="en-US" dirty="0"/>
              <a:t>Of the 29 patients, 10 patients completed treatment with GRI. These ten patients’ primary Cobb angle reduced on average from 66 degrees to 37 degrees on final films. </a:t>
            </a:r>
          </a:p>
          <a:p>
            <a:pPr marL="285750" indent="-285750">
              <a:buFont typeface="Arial" charset="0"/>
              <a:buChar char="•"/>
            </a:pPr>
            <a:r>
              <a:rPr lang="en-US" dirty="0"/>
              <a:t>They each had an average of 31 x-rays, 2 fluoroscopic exams, and 1 CT.</a:t>
            </a:r>
          </a:p>
          <a:p>
            <a:pPr marL="285750" indent="-285750">
              <a:buFont typeface="Arial" charset="0"/>
              <a:buChar char="•"/>
            </a:pPr>
            <a:r>
              <a:rPr lang="en-US" dirty="0"/>
              <a:t> They were under general anesthesia for an average of 1,312 minutes for routine scheduled procedures, and if there were implant or wound complications, they were under anesthesia for an additional 155 or 279 minutes, respectively. </a:t>
            </a:r>
          </a:p>
          <a:p>
            <a:pPr marL="285750" indent="-285750">
              <a:buFont typeface="Arial" charset="0"/>
              <a:buChar char="•"/>
            </a:pPr>
            <a:r>
              <a:rPr lang="en-US" dirty="0"/>
              <a:t>60% of the patients had some complication, 50% experienced an implant fracture, and 30% had a wound complication</a:t>
            </a:r>
          </a:p>
          <a:p>
            <a:pPr marL="285750" indent="-285750">
              <a:buFont typeface="Arial" charset="0"/>
              <a:buChar char="•"/>
            </a:pPr>
            <a:r>
              <a:rPr lang="en-US" dirty="0"/>
              <a:t>Our linear mixed effects model estimated that although each lengthening procedure roughly decreased the patients’ Cobb angle by 0.7 degrees and increased their T1-T12 height by 0.4 cm, these procedures were associated with a 20% instrumentation complication rate, a 3% wound complication rate, 4 radiographic studies, and 104 minutes under general anesthesia. </a:t>
            </a:r>
          </a:p>
          <a:p>
            <a:endParaRPr lang="en-US" dirty="0"/>
          </a:p>
        </p:txBody>
      </p:sp>
      <p:sp>
        <p:nvSpPr>
          <p:cNvPr id="63" name="Text Placeholder 62"/>
          <p:cNvSpPr>
            <a:spLocks noGrp="1"/>
          </p:cNvSpPr>
          <p:nvPr>
            <p:ph type="body" sz="quarter" idx="24"/>
          </p:nvPr>
        </p:nvSpPr>
        <p:spPr>
          <a:xfrm>
            <a:off x="7216775" y="5908846"/>
            <a:ext cx="12950031" cy="382517"/>
          </a:xfrm>
        </p:spPr>
        <p:txBody>
          <a:bodyPr/>
          <a:lstStyle/>
          <a:p>
            <a:r>
              <a:rPr lang="en-US" dirty="0" smtClean="0"/>
              <a:t>RESULTS</a:t>
            </a:r>
            <a:endParaRPr lang="en-US" dirty="0"/>
          </a:p>
        </p:txBody>
      </p:sp>
      <p:sp>
        <p:nvSpPr>
          <p:cNvPr id="64" name="Text Placeholder 63"/>
          <p:cNvSpPr>
            <a:spLocks noGrp="1"/>
          </p:cNvSpPr>
          <p:nvPr>
            <p:ph type="body" sz="quarter" idx="25"/>
          </p:nvPr>
        </p:nvSpPr>
        <p:spPr/>
        <p:txBody>
          <a:bodyPr/>
          <a:lstStyle/>
          <a:p>
            <a:r>
              <a:rPr lang="en-US" dirty="0" smtClean="0"/>
              <a:t>CONCLUSIONS</a:t>
            </a:r>
            <a:endParaRPr lang="en-US" dirty="0"/>
          </a:p>
        </p:txBody>
      </p:sp>
      <p:sp>
        <p:nvSpPr>
          <p:cNvPr id="65" name="Text Placeholder 64"/>
          <p:cNvSpPr>
            <a:spLocks noGrp="1"/>
          </p:cNvSpPr>
          <p:nvPr>
            <p:ph type="body" sz="quarter" idx="26"/>
          </p:nvPr>
        </p:nvSpPr>
        <p:spPr>
          <a:xfrm>
            <a:off x="20600583" y="3436775"/>
            <a:ext cx="6279386" cy="1814989"/>
          </a:xfrm>
        </p:spPr>
        <p:txBody>
          <a:bodyPr/>
          <a:lstStyle/>
          <a:p>
            <a:pPr marL="0" indent="0"/>
            <a:r>
              <a:rPr lang="en-US" i="1" dirty="0"/>
              <a:t> </a:t>
            </a:r>
            <a:r>
              <a:rPr lang="en-US" dirty="0"/>
              <a:t>While GRI is an effective treatment for EOS, there are risks associated with the treatment course. In particular, there is considerable potential risk associated with the repeated anesthetics and radiographic imaging.  Our model can help weigh the potential risks and benefits in the shared decision-making of initiating, continuing, and completing treatment with GRI. </a:t>
            </a:r>
          </a:p>
          <a:p>
            <a:endParaRPr lang="en-US" dirty="0"/>
          </a:p>
        </p:txBody>
      </p:sp>
      <p:sp>
        <p:nvSpPr>
          <p:cNvPr id="66" name="Text Placeholder 65"/>
          <p:cNvSpPr>
            <a:spLocks noGrp="1"/>
          </p:cNvSpPr>
          <p:nvPr>
            <p:ph type="body" sz="quarter" idx="27"/>
          </p:nvPr>
        </p:nvSpPr>
        <p:spPr>
          <a:xfrm>
            <a:off x="20600583" y="5521483"/>
            <a:ext cx="6279386" cy="382517"/>
          </a:xfrm>
        </p:spPr>
        <p:txBody>
          <a:bodyPr/>
          <a:lstStyle/>
          <a:p>
            <a:r>
              <a:rPr lang="en-US" dirty="0" smtClean="0"/>
              <a:t>REFERENCES</a:t>
            </a:r>
            <a:endParaRPr lang="en-US" dirty="0"/>
          </a:p>
        </p:txBody>
      </p:sp>
      <p:sp>
        <p:nvSpPr>
          <p:cNvPr id="67" name="Text Placeholder 66"/>
          <p:cNvSpPr>
            <a:spLocks noGrp="1"/>
          </p:cNvSpPr>
          <p:nvPr>
            <p:ph type="body" sz="quarter" idx="28"/>
          </p:nvPr>
        </p:nvSpPr>
        <p:spPr>
          <a:xfrm>
            <a:off x="20577969" y="6169378"/>
            <a:ext cx="6282531" cy="6080772"/>
          </a:xfrm>
        </p:spPr>
        <p:txBody>
          <a:bodyPr/>
          <a:lstStyle/>
          <a:p>
            <a:pPr marL="342900" indent="-342900">
              <a:buAutoNum type="arabicPeriod"/>
            </a:pPr>
            <a:r>
              <a:rPr lang="en-US" dirty="0"/>
              <a:t>Nachemson A. A Long Term Follow-up Study of Non-Treated Scoliosis. </a:t>
            </a:r>
            <a:r>
              <a:rPr lang="en-US" i="1" dirty="0"/>
              <a:t>Acta Orthop Scand</a:t>
            </a:r>
            <a:r>
              <a:rPr lang="en-US" dirty="0"/>
              <a:t>. 2009;39:466-479.</a:t>
            </a:r>
          </a:p>
          <a:p>
            <a:pPr marL="342900" indent="-342900">
              <a:buAutoNum type="arabicPeriod"/>
            </a:pPr>
            <a:r>
              <a:rPr lang="en-US" dirty="0"/>
              <a:t> Thompson GH, Akbarnia BA, Campbell RM. Growing rod techniques in early-onset scoliosis. </a:t>
            </a:r>
            <a:r>
              <a:rPr lang="en-US" i="1" dirty="0"/>
              <a:t>J Pediatr Orthop</a:t>
            </a:r>
            <a:r>
              <a:rPr lang="en-US" dirty="0"/>
              <a:t>. 27(3):354-361. </a:t>
            </a:r>
          </a:p>
          <a:p>
            <a:pPr marL="342900" indent="-342900">
              <a:buAutoNum type="arabicPeriod"/>
            </a:pPr>
            <a:r>
              <a:rPr lang="en-US" dirty="0"/>
              <a:t>Karol LA, Johnston C, Mladenov K, Schochet P, Walters P, Browne RH. Pulmonary function following early thoracic fusion in non-neuromuscular scoliosis. </a:t>
            </a:r>
            <a:r>
              <a:rPr lang="en-US" i="1" dirty="0"/>
              <a:t>J Bone Joint Surg Am</a:t>
            </a:r>
            <a:r>
              <a:rPr lang="en-US" dirty="0"/>
              <a:t>. 2008;90(6):1272-128.</a:t>
            </a:r>
          </a:p>
          <a:p>
            <a:pPr marL="342900" indent="-342900">
              <a:buAutoNum type="arabicPeriod"/>
            </a:pPr>
            <a:r>
              <a:rPr lang="en-US" dirty="0"/>
              <a:t> Dimeglio A, Canavese F. The growing spine: how spinal deformities influence normal spine and thoracic cage growth. </a:t>
            </a:r>
            <a:r>
              <a:rPr lang="en-US" i="1" dirty="0"/>
              <a:t>Eur Spine J</a:t>
            </a:r>
            <a:r>
              <a:rPr lang="en-US" dirty="0"/>
              <a:t>. 2012;21(1):64-70. </a:t>
            </a:r>
          </a:p>
          <a:p>
            <a:pPr marL="342900" indent="-342900">
              <a:buAutoNum type="arabicPeriod"/>
            </a:pPr>
            <a:r>
              <a:rPr lang="en-US" dirty="0"/>
              <a:t>Kleinerman RA. Cancer risks following diagnostic and therapeutic radiation exposure in children. </a:t>
            </a:r>
            <a:r>
              <a:rPr lang="en-US" i="1" dirty="0"/>
              <a:t>Pediatr Radiol</a:t>
            </a:r>
            <a:r>
              <a:rPr lang="en-US" dirty="0"/>
              <a:t>. 2006;36(S2):121-125. </a:t>
            </a:r>
          </a:p>
          <a:p>
            <a:pPr marL="342900" indent="-342900">
              <a:buAutoNum type="arabicPeriod"/>
            </a:pPr>
            <a:r>
              <a:rPr lang="en-US" dirty="0"/>
              <a:t>DiMaggio C, Sun LS, Li G. Early childhood exposure to anesthesia and risk of developmental and behavioral disorders in a sibling birth cohort. </a:t>
            </a:r>
            <a:r>
              <a:rPr lang="en-US" i="1" dirty="0"/>
              <a:t>Anesth Analg</a:t>
            </a:r>
            <a:r>
              <a:rPr lang="en-US" dirty="0"/>
              <a:t>. 2011;113(5):1143-1151.</a:t>
            </a:r>
          </a:p>
          <a:p>
            <a:pPr marL="342900" indent="-342900">
              <a:buAutoNum type="arabicPeriod"/>
            </a:pPr>
            <a:r>
              <a:rPr lang="en-US" dirty="0"/>
              <a:t>Flick RP, Katusic SK, Colligan RC, et al. Cognitive and behavioral outcomes after early exposure to anesthesia and surgery. </a:t>
            </a:r>
            <a:r>
              <a:rPr lang="en-US" i="1" dirty="0"/>
              <a:t>Pediatrics</a:t>
            </a:r>
            <a:r>
              <a:rPr lang="en-US" dirty="0"/>
              <a:t>. 2011;128(5):e1053-6.</a:t>
            </a:r>
          </a:p>
          <a:p>
            <a:pPr marL="342900" indent="-342900">
              <a:buAutoNum type="arabicPeriod"/>
            </a:pPr>
            <a:r>
              <a:rPr lang="en-US" dirty="0"/>
              <a:t>Glatz P, Sandin RH, Pedersen NL, et al. Association of Anesthesia and Surgery During Childhood With Long-term Academic Performance. </a:t>
            </a:r>
            <a:r>
              <a:rPr lang="en-US" i="1" dirty="0"/>
              <a:t>JAMA Pediatr</a:t>
            </a:r>
            <a:r>
              <a:rPr lang="en-US" dirty="0"/>
              <a:t>. 2016;313(15):e163470. </a:t>
            </a:r>
            <a:endParaRPr lang="en-US" dirty="0" smtClean="0"/>
          </a:p>
          <a:p>
            <a:pPr marL="342900" indent="-342900">
              <a:buAutoNum type="arabicPeriod"/>
            </a:pPr>
            <a:r>
              <a:rPr lang="en-US" dirty="0"/>
              <a:t>R Core Team. R Package nlme, Version 3.1-128. 2016. http://www.r-project.org</a:t>
            </a:r>
            <a:r>
              <a:rPr lang="en-US" dirty="0" smtClean="0"/>
              <a:t>/</a:t>
            </a:r>
          </a:p>
          <a:p>
            <a:pPr marL="342900" indent="-342900">
              <a:buAutoNum type="arabicPeriod"/>
            </a:pPr>
            <a:r>
              <a:rPr lang="en-US" dirty="0"/>
              <a:t>R Core Team. R version 3.3.1. 2016. http://www.r-project.org/.</a:t>
            </a:r>
          </a:p>
          <a:p>
            <a:endParaRPr lang="en-US" dirty="0"/>
          </a:p>
        </p:txBody>
      </p:sp>
      <p:sp>
        <p:nvSpPr>
          <p:cNvPr id="68" name="Text Placeholder 67"/>
          <p:cNvSpPr>
            <a:spLocks noGrp="1"/>
          </p:cNvSpPr>
          <p:nvPr>
            <p:ph type="body" sz="quarter" idx="29"/>
          </p:nvPr>
        </p:nvSpPr>
        <p:spPr/>
        <p:txBody>
          <a:bodyPr/>
          <a:lstStyle/>
          <a:p>
            <a:r>
              <a:rPr lang="en-US" dirty="0" smtClean="0"/>
              <a:t>CONTACT</a:t>
            </a:r>
            <a:endParaRPr lang="en-US" dirty="0"/>
          </a:p>
        </p:txBody>
      </p:sp>
      <p:sp>
        <p:nvSpPr>
          <p:cNvPr id="69" name="Text Placeholder 68"/>
          <p:cNvSpPr>
            <a:spLocks noGrp="1"/>
          </p:cNvSpPr>
          <p:nvPr>
            <p:ph type="body" sz="quarter" idx="30"/>
          </p:nvPr>
        </p:nvSpPr>
        <p:spPr>
          <a:xfrm>
            <a:off x="20599011" y="13290312"/>
            <a:ext cx="6282531" cy="1771900"/>
          </a:xfrm>
        </p:spPr>
        <p:txBody>
          <a:bodyPr/>
          <a:lstStyle/>
          <a:p>
            <a:endParaRPr lang="en-US" dirty="0" smtClean="0"/>
          </a:p>
          <a:p>
            <a:r>
              <a:rPr lang="en-US" dirty="0" smtClean="0"/>
              <a:t>Christopher Migdal</a:t>
            </a:r>
          </a:p>
          <a:p>
            <a:r>
              <a:rPr lang="en-US" dirty="0" smtClean="0"/>
              <a:t>cwmigdal@ucdavis.edu</a:t>
            </a:r>
          </a:p>
          <a:p>
            <a:endParaRPr lang="en-US" dirty="0"/>
          </a:p>
          <a:p>
            <a:r>
              <a:rPr lang="en-US" dirty="0" smtClean="0"/>
              <a:t>Rolando Roberto</a:t>
            </a:r>
          </a:p>
          <a:p>
            <a:r>
              <a:rPr lang="en-US" dirty="0" smtClean="0"/>
              <a:t>rfroberto@ucdavis.edu</a:t>
            </a:r>
            <a:endParaRPr lang="en-US" dirty="0"/>
          </a:p>
        </p:txBody>
      </p:sp>
      <p:sp>
        <p:nvSpPr>
          <p:cNvPr id="107" name="Text Placeholder 106"/>
          <p:cNvSpPr>
            <a:spLocks noGrp="1"/>
          </p:cNvSpPr>
          <p:nvPr>
            <p:ph type="body" sz="quarter" idx="150"/>
          </p:nvPr>
        </p:nvSpPr>
        <p:spPr/>
        <p:txBody>
          <a:bodyPr/>
          <a:lstStyle/>
          <a:p>
            <a:r>
              <a:rPr lang="en-US" sz="2200" dirty="0"/>
              <a:t>Christopher Migdal, BS,</a:t>
            </a:r>
            <a:r>
              <a:rPr lang="en-US" sz="2200" baseline="30000" dirty="0"/>
              <a:t>1,2</a:t>
            </a:r>
            <a:r>
              <a:rPr lang="en-US" sz="2200" dirty="0"/>
              <a:t> Eric Klineberg, MD,</a:t>
            </a:r>
            <a:r>
              <a:rPr lang="en-US" sz="2200" baseline="30000" dirty="0"/>
              <a:t>1,2</a:t>
            </a:r>
            <a:r>
              <a:rPr lang="en-US" sz="2200" dirty="0"/>
              <a:t> Joel Lerman, MD, </a:t>
            </a:r>
            <a:r>
              <a:rPr lang="en-US" sz="2200" baseline="30000" dirty="0"/>
              <a:t>1,2</a:t>
            </a:r>
            <a:r>
              <a:rPr lang="en-US" sz="2200" dirty="0"/>
              <a:t> Max Haffner, BS,</a:t>
            </a:r>
            <a:r>
              <a:rPr lang="en-US" sz="2200" baseline="30000" dirty="0"/>
              <a:t> 1,2</a:t>
            </a:r>
            <a:r>
              <a:rPr lang="en-US" sz="2200" dirty="0"/>
              <a:t> Blythe Durbin-Johnson, PhD,</a:t>
            </a:r>
            <a:r>
              <a:rPr lang="en-US" sz="2200" baseline="30000" dirty="0"/>
              <a:t>1</a:t>
            </a:r>
            <a:r>
              <a:rPr lang="en-US" sz="2200" dirty="0"/>
              <a:t> and Rolando Roberto, MD</a:t>
            </a:r>
            <a:r>
              <a:rPr lang="en-US" sz="2200" baseline="30000" dirty="0"/>
              <a:t>1,2</a:t>
            </a:r>
            <a:endParaRPr lang="en-US" sz="2200" dirty="0"/>
          </a:p>
          <a:p>
            <a:endParaRPr lang="en-US" sz="2200" dirty="0"/>
          </a:p>
          <a:p>
            <a:endParaRPr lang="en-US" sz="2200" dirty="0"/>
          </a:p>
        </p:txBody>
      </p:sp>
      <p:sp>
        <p:nvSpPr>
          <p:cNvPr id="108" name="Text Placeholder 107"/>
          <p:cNvSpPr>
            <a:spLocks noGrp="1"/>
          </p:cNvSpPr>
          <p:nvPr>
            <p:ph type="body" sz="quarter" idx="184"/>
          </p:nvPr>
        </p:nvSpPr>
        <p:spPr/>
        <p:txBody>
          <a:bodyPr>
            <a:normAutofit/>
          </a:bodyPr>
          <a:lstStyle/>
          <a:p>
            <a:r>
              <a:rPr lang="en-US" sz="2200" baseline="30000" dirty="0"/>
              <a:t>1</a:t>
            </a:r>
            <a:r>
              <a:rPr lang="en-US" sz="2200" dirty="0"/>
              <a:t> University of California, Davis, </a:t>
            </a:r>
            <a:r>
              <a:rPr lang="en-US" sz="2200" baseline="30000" dirty="0"/>
              <a:t>2 </a:t>
            </a:r>
            <a:r>
              <a:rPr lang="en-US" sz="2200" dirty="0"/>
              <a:t>Shriner’s Hospital for Children Northern California </a:t>
            </a:r>
          </a:p>
          <a:p>
            <a:endParaRPr lang="en-US" sz="2200" dirty="0"/>
          </a:p>
        </p:txBody>
      </p:sp>
      <p:sp>
        <p:nvSpPr>
          <p:cNvPr id="109" name="Text Placeholder 108"/>
          <p:cNvSpPr>
            <a:spLocks noGrp="1"/>
          </p:cNvSpPr>
          <p:nvPr>
            <p:ph type="body" sz="quarter" idx="185"/>
          </p:nvPr>
        </p:nvSpPr>
        <p:spPr/>
        <p:txBody>
          <a:bodyPr>
            <a:normAutofit fontScale="85000" lnSpcReduction="10000"/>
          </a:bodyPr>
          <a:lstStyle/>
          <a:p>
            <a:r>
              <a:rPr lang="en-US" i="1" dirty="0"/>
              <a:t>Traditional Growing Rod Instrumentation: Risk-Benefit Analysis of Surgical Intervention</a:t>
            </a:r>
            <a:endParaRPr lang="en-US" dirty="0"/>
          </a:p>
        </p:txBody>
      </p:sp>
      <p:sp>
        <p:nvSpPr>
          <p:cNvPr id="70" name="Text Placeholder 69"/>
          <p:cNvSpPr>
            <a:spLocks noGrp="1"/>
          </p:cNvSpPr>
          <p:nvPr>
            <p:ph type="body" sz="quarter" idx="95"/>
          </p:nvPr>
        </p:nvSpPr>
        <p:spPr/>
        <p:txBody>
          <a:bodyPr/>
          <a:lstStyle/>
          <a:p>
            <a:endParaRPr lang="en-US" dirty="0"/>
          </a:p>
        </p:txBody>
      </p:sp>
      <p:sp>
        <p:nvSpPr>
          <p:cNvPr id="71" name="Text Placeholder 70"/>
          <p:cNvSpPr>
            <a:spLocks noGrp="1"/>
          </p:cNvSpPr>
          <p:nvPr>
            <p:ph type="body" sz="quarter" idx="107"/>
          </p:nvPr>
        </p:nvSpPr>
        <p:spPr/>
        <p:txBody>
          <a:bodyPr/>
          <a:lstStyle/>
          <a:p>
            <a:endParaRPr lang="en-US" dirty="0"/>
          </a:p>
        </p:txBody>
      </p:sp>
      <p:sp>
        <p:nvSpPr>
          <p:cNvPr id="73" name="Text Placeholder 72"/>
          <p:cNvSpPr>
            <a:spLocks noGrp="1"/>
          </p:cNvSpPr>
          <p:nvPr>
            <p:ph type="body" sz="quarter" idx="116"/>
          </p:nvPr>
        </p:nvSpPr>
        <p:spPr/>
        <p:txBody>
          <a:bodyPr/>
          <a:lstStyle/>
          <a:p>
            <a:endParaRPr lang="en-US" dirty="0"/>
          </a:p>
        </p:txBody>
      </p:sp>
      <p:sp>
        <p:nvSpPr>
          <p:cNvPr id="74" name="Text Placeholder 73"/>
          <p:cNvSpPr>
            <a:spLocks noGrp="1"/>
          </p:cNvSpPr>
          <p:nvPr>
            <p:ph type="body" sz="quarter" idx="117"/>
          </p:nvPr>
        </p:nvSpPr>
        <p:spPr/>
        <p:txBody>
          <a:bodyPr/>
          <a:lstStyle/>
          <a:p>
            <a:endParaRPr lang="en-US" dirty="0"/>
          </a:p>
        </p:txBody>
      </p:sp>
      <p:sp>
        <p:nvSpPr>
          <p:cNvPr id="75" name="Text Placeholder 74"/>
          <p:cNvSpPr>
            <a:spLocks noGrp="1"/>
          </p:cNvSpPr>
          <p:nvPr>
            <p:ph type="body" sz="quarter" idx="118"/>
          </p:nvPr>
        </p:nvSpPr>
        <p:spPr/>
        <p:txBody>
          <a:bodyPr/>
          <a:lstStyle/>
          <a:p>
            <a:endParaRPr lang="en-US" dirty="0"/>
          </a:p>
        </p:txBody>
      </p:sp>
      <p:sp>
        <p:nvSpPr>
          <p:cNvPr id="76" name="Text Placeholder 75"/>
          <p:cNvSpPr>
            <a:spLocks noGrp="1"/>
          </p:cNvSpPr>
          <p:nvPr>
            <p:ph type="body" sz="quarter" idx="119"/>
          </p:nvPr>
        </p:nvSpPr>
        <p:spPr/>
        <p:txBody>
          <a:bodyPr/>
          <a:lstStyle/>
          <a:p>
            <a:endParaRPr lang="en-US" dirty="0"/>
          </a:p>
        </p:txBody>
      </p:sp>
      <p:sp>
        <p:nvSpPr>
          <p:cNvPr id="77" name="Text Placeholder 76"/>
          <p:cNvSpPr>
            <a:spLocks noGrp="1"/>
          </p:cNvSpPr>
          <p:nvPr>
            <p:ph type="body" sz="quarter" idx="120"/>
          </p:nvPr>
        </p:nvSpPr>
        <p:spPr/>
        <p:txBody>
          <a:bodyPr/>
          <a:lstStyle/>
          <a:p>
            <a:endParaRPr lang="en-US" dirty="0"/>
          </a:p>
        </p:txBody>
      </p:sp>
      <p:sp>
        <p:nvSpPr>
          <p:cNvPr id="78" name="Text Placeholder 77"/>
          <p:cNvSpPr>
            <a:spLocks noGrp="1"/>
          </p:cNvSpPr>
          <p:nvPr>
            <p:ph type="body" sz="quarter" idx="121"/>
          </p:nvPr>
        </p:nvSpPr>
        <p:spPr/>
        <p:txBody>
          <a:bodyPr/>
          <a:lstStyle/>
          <a:p>
            <a:endParaRPr lang="en-US" dirty="0"/>
          </a:p>
        </p:txBody>
      </p:sp>
      <p:sp>
        <p:nvSpPr>
          <p:cNvPr id="79" name="Text Placeholder 78"/>
          <p:cNvSpPr>
            <a:spLocks noGrp="1"/>
          </p:cNvSpPr>
          <p:nvPr>
            <p:ph type="body" sz="quarter" idx="122"/>
          </p:nvPr>
        </p:nvSpPr>
        <p:spPr/>
        <p:txBody>
          <a:bodyPr/>
          <a:lstStyle/>
          <a:p>
            <a:endParaRPr lang="en-US" dirty="0"/>
          </a:p>
        </p:txBody>
      </p:sp>
      <p:sp>
        <p:nvSpPr>
          <p:cNvPr id="80" name="Text Placeholder 79"/>
          <p:cNvSpPr>
            <a:spLocks noGrp="1"/>
          </p:cNvSpPr>
          <p:nvPr>
            <p:ph type="body" sz="quarter" idx="123"/>
          </p:nvPr>
        </p:nvSpPr>
        <p:spPr/>
        <p:txBody>
          <a:bodyPr/>
          <a:lstStyle/>
          <a:p>
            <a:endParaRPr lang="en-US" dirty="0"/>
          </a:p>
        </p:txBody>
      </p:sp>
      <p:sp>
        <p:nvSpPr>
          <p:cNvPr id="81" name="Text Placeholder 80"/>
          <p:cNvSpPr>
            <a:spLocks noGrp="1"/>
          </p:cNvSpPr>
          <p:nvPr>
            <p:ph type="body" sz="quarter" idx="124"/>
          </p:nvPr>
        </p:nvSpPr>
        <p:spPr/>
        <p:txBody>
          <a:bodyPr/>
          <a:lstStyle/>
          <a:p>
            <a:endParaRPr lang="en-US" dirty="0"/>
          </a:p>
        </p:txBody>
      </p:sp>
      <p:sp>
        <p:nvSpPr>
          <p:cNvPr id="82" name="Text Placeholder 81"/>
          <p:cNvSpPr>
            <a:spLocks noGrp="1"/>
          </p:cNvSpPr>
          <p:nvPr>
            <p:ph type="body" sz="quarter" idx="125"/>
          </p:nvPr>
        </p:nvSpPr>
        <p:spPr/>
        <p:txBody>
          <a:bodyPr/>
          <a:lstStyle/>
          <a:p>
            <a:endParaRPr lang="en-US" dirty="0"/>
          </a:p>
        </p:txBody>
      </p:sp>
      <p:sp>
        <p:nvSpPr>
          <p:cNvPr id="72" name="Picture Placeholder 71"/>
          <p:cNvSpPr>
            <a:spLocks noGrp="1"/>
          </p:cNvSpPr>
          <p:nvPr>
            <p:ph type="pic" sz="quarter" idx="115"/>
          </p:nvPr>
        </p:nvSpPr>
        <p:spPr/>
      </p:sp>
      <p:sp>
        <p:nvSpPr>
          <p:cNvPr id="83" name="Picture Placeholder 82"/>
          <p:cNvSpPr>
            <a:spLocks noGrp="1"/>
          </p:cNvSpPr>
          <p:nvPr>
            <p:ph type="pic" sz="quarter" idx="126"/>
          </p:nvPr>
        </p:nvSpPr>
        <p:spPr/>
      </p:sp>
      <p:sp>
        <p:nvSpPr>
          <p:cNvPr id="84" name="Picture Placeholder 83"/>
          <p:cNvSpPr>
            <a:spLocks noGrp="1"/>
          </p:cNvSpPr>
          <p:nvPr>
            <p:ph type="pic" sz="quarter" idx="127"/>
          </p:nvPr>
        </p:nvSpPr>
        <p:spPr/>
      </p:sp>
      <p:sp>
        <p:nvSpPr>
          <p:cNvPr id="85" name="Picture Placeholder 84"/>
          <p:cNvSpPr>
            <a:spLocks noGrp="1"/>
          </p:cNvSpPr>
          <p:nvPr>
            <p:ph type="pic" sz="quarter" idx="128"/>
          </p:nvPr>
        </p:nvSpPr>
        <p:spPr/>
      </p:sp>
      <p:sp>
        <p:nvSpPr>
          <p:cNvPr id="86" name="Picture Placeholder 85"/>
          <p:cNvSpPr>
            <a:spLocks noGrp="1"/>
          </p:cNvSpPr>
          <p:nvPr>
            <p:ph type="pic" sz="quarter" idx="129"/>
          </p:nvPr>
        </p:nvSpPr>
        <p:spPr/>
      </p:sp>
      <p:pic>
        <p:nvPicPr>
          <p:cNvPr id="124" name="Picture Placeholder 123"/>
          <p:cNvPicPr>
            <a:picLocks noGrp="1" noChangeAspect="1"/>
          </p:cNvPicPr>
          <p:nvPr>
            <p:ph type="pic" sz="quarter" idx="130"/>
          </p:nvPr>
        </p:nvPicPr>
        <p:blipFill>
          <a:blip r:embed="rId3">
            <a:extLst>
              <a:ext uri="{28A0092B-C50C-407E-A947-70E740481C1C}">
                <a14:useLocalDpi xmlns:a14="http://schemas.microsoft.com/office/drawing/2010/main" val="0"/>
              </a:ext>
            </a:extLst>
          </a:blip>
          <a:srcRect t="4991" b="4991"/>
          <a:stretch>
            <a:fillRect/>
          </a:stretch>
        </p:blipFill>
        <p:spPr>
          <a:xfrm>
            <a:off x="15558779" y="12179564"/>
            <a:ext cx="4160520" cy="3745190"/>
          </a:xfrm>
        </p:spPr>
      </p:pic>
      <p:graphicFrame>
        <p:nvGraphicFramePr>
          <p:cNvPr id="110" name="Picture Placeholder 109"/>
          <p:cNvGraphicFramePr>
            <a:graphicFrameLocks noGrp="1"/>
          </p:cNvGraphicFramePr>
          <p:nvPr>
            <p:ph type="pic" sz="quarter" idx="135"/>
            <p:extLst>
              <p:ext uri="{D42A27DB-BD31-4B8C-83A1-F6EECF244321}">
                <p14:modId xmlns:p14="http://schemas.microsoft.com/office/powerpoint/2010/main" val="1802908260"/>
              </p:ext>
            </p:extLst>
          </p:nvPr>
        </p:nvGraphicFramePr>
        <p:xfrm>
          <a:off x="7293282" y="6347582"/>
          <a:ext cx="12797015" cy="2729824"/>
        </p:xfrm>
        <a:graphic>
          <a:graphicData uri="http://schemas.openxmlformats.org/drawingml/2006/table">
            <a:tbl>
              <a:tblPr firstRow="1" firstCol="1" bandRow="1">
                <a:tableStyleId>{EB344D84-9AFB-497E-A393-DC336BA19D2E}</a:tableStyleId>
              </a:tblPr>
              <a:tblGrid>
                <a:gridCol w="2450223"/>
                <a:gridCol w="2456569"/>
                <a:gridCol w="2170922"/>
                <a:gridCol w="2063011"/>
                <a:gridCol w="799814"/>
                <a:gridCol w="1713886"/>
                <a:gridCol w="1142590"/>
              </a:tblGrid>
              <a:tr h="387659">
                <a:tc gridSpan="7">
                  <a:txBody>
                    <a:bodyPr/>
                    <a:lstStyle/>
                    <a:p>
                      <a:pPr marL="0" marR="0">
                        <a:spcBef>
                          <a:spcPts val="0"/>
                        </a:spcBef>
                        <a:spcAft>
                          <a:spcPts val="0"/>
                        </a:spcAft>
                      </a:pPr>
                      <a:r>
                        <a:rPr lang="en-US" sz="2400" dirty="0" smtClean="0">
                          <a:solidFill>
                            <a:schemeClr val="tx1"/>
                          </a:solidFill>
                          <a:effectLst/>
                        </a:rPr>
                        <a:t>Risk-Benefit </a:t>
                      </a:r>
                      <a:r>
                        <a:rPr lang="en-US" sz="2400" dirty="0">
                          <a:solidFill>
                            <a:schemeClr val="tx1"/>
                          </a:solidFill>
                          <a:effectLst/>
                        </a:rPr>
                        <a:t>Analysis per Procedure</a:t>
                      </a:r>
                      <a:endParaRPr lang="en-US" sz="2400" dirty="0">
                        <a:solidFill>
                          <a:schemeClr val="tx1"/>
                        </a:solidFill>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54363">
                <a:tc>
                  <a:txBody>
                    <a:bodyPr/>
                    <a:lstStyle/>
                    <a:p>
                      <a:pPr marL="0" marR="0" algn="ctr">
                        <a:spcBef>
                          <a:spcPts val="0"/>
                        </a:spcBef>
                        <a:spcAft>
                          <a:spcPts val="0"/>
                        </a:spcAft>
                      </a:pPr>
                      <a:r>
                        <a:rPr lang="en-US" sz="1600" dirty="0">
                          <a:effectLst/>
                        </a:rPr>
                        <a:t> </a:t>
                      </a:r>
                      <a:endParaRPr lang="en-US" sz="16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Hardware Complication/  Unplanned Surgery</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Wound Complication/ Unplanned Surgery</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Spine Radiograph/ Chest Radiograph/ </a:t>
                      </a:r>
                      <a:r>
                        <a:rPr lang="en-US" sz="1800" dirty="0" err="1">
                          <a:effectLst/>
                        </a:rPr>
                        <a:t>Flouroscopy</a:t>
                      </a:r>
                      <a:r>
                        <a:rPr lang="en-US" sz="1800" dirty="0">
                          <a:effectLst/>
                        </a:rPr>
                        <a:t> (#)</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TAT (min)</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Cobb Correction (deg)</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T1-T12 gain (cm)</a:t>
                      </a:r>
                      <a:endParaRPr lang="en-US" sz="1800" dirty="0">
                        <a:effectLst/>
                        <a:latin typeface="Calibri" charset="0"/>
                        <a:ea typeface="Calibri" charset="0"/>
                        <a:cs typeface="Times New Roman" charset="0"/>
                      </a:endParaRPr>
                    </a:p>
                  </a:txBody>
                  <a:tcPr marL="68580" marR="68580" marT="0" marB="0" anchor="ctr"/>
                </a:tc>
              </a:tr>
              <a:tr h="377182">
                <a:tc>
                  <a:txBody>
                    <a:bodyPr/>
                    <a:lstStyle/>
                    <a:p>
                      <a:pPr marL="0" marR="0" algn="ctr">
                        <a:spcBef>
                          <a:spcPts val="0"/>
                        </a:spcBef>
                        <a:spcAft>
                          <a:spcPts val="0"/>
                        </a:spcAft>
                      </a:pPr>
                      <a:r>
                        <a:rPr lang="en-US" sz="2000" dirty="0">
                          <a:solidFill>
                            <a:schemeClr val="tx1"/>
                          </a:solidFill>
                          <a:effectLst/>
                        </a:rPr>
                        <a:t>Initial (n=29)</a:t>
                      </a:r>
                      <a:endParaRPr lang="en-US" sz="2000" dirty="0">
                        <a:solidFill>
                          <a:schemeClr val="tx1"/>
                        </a:solidFill>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3%/0%</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7%/7%</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4.5/4.0/0.2</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305</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15</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1.6</a:t>
                      </a:r>
                      <a:endParaRPr lang="en-US" sz="1800" dirty="0">
                        <a:effectLst/>
                        <a:latin typeface="Calibri" charset="0"/>
                        <a:ea typeface="Calibri" charset="0"/>
                        <a:cs typeface="Times New Roman" charset="0"/>
                      </a:endParaRPr>
                    </a:p>
                  </a:txBody>
                  <a:tcPr marL="68580" marR="68580" marT="0" marB="0" anchor="ctr"/>
                </a:tc>
              </a:tr>
              <a:tr h="412543">
                <a:tc>
                  <a:txBody>
                    <a:bodyPr/>
                    <a:lstStyle/>
                    <a:p>
                      <a:pPr marL="0" marR="0" algn="ctr">
                        <a:spcBef>
                          <a:spcPts val="0"/>
                        </a:spcBef>
                        <a:spcAft>
                          <a:spcPts val="0"/>
                        </a:spcAft>
                      </a:pPr>
                      <a:r>
                        <a:rPr lang="en-US" sz="2000" dirty="0">
                          <a:solidFill>
                            <a:schemeClr val="tx1"/>
                          </a:solidFill>
                          <a:effectLst/>
                        </a:rPr>
                        <a:t>Lengthening (n=198)</a:t>
                      </a:r>
                      <a:endParaRPr lang="en-US" sz="2000" dirty="0">
                        <a:solidFill>
                          <a:schemeClr val="tx1"/>
                        </a:solidFill>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20%/4%</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3%/3%</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3.3/0.2/0.3</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104</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0.7</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0.4</a:t>
                      </a:r>
                      <a:endParaRPr lang="en-US" sz="1800" dirty="0">
                        <a:effectLst/>
                        <a:latin typeface="Calibri" charset="0"/>
                        <a:ea typeface="Calibri" charset="0"/>
                        <a:cs typeface="Times New Roman" charset="0"/>
                      </a:endParaRPr>
                    </a:p>
                  </a:txBody>
                  <a:tcPr marL="68580" marR="68580" marT="0" marB="0" anchor="ctr"/>
                </a:tc>
              </a:tr>
              <a:tr h="377182">
                <a:tc>
                  <a:txBody>
                    <a:bodyPr/>
                    <a:lstStyle/>
                    <a:p>
                      <a:pPr marL="0" marR="0" algn="ctr">
                        <a:spcBef>
                          <a:spcPts val="0"/>
                        </a:spcBef>
                        <a:spcAft>
                          <a:spcPts val="0"/>
                        </a:spcAft>
                      </a:pPr>
                      <a:r>
                        <a:rPr lang="en-US" sz="2000" dirty="0">
                          <a:solidFill>
                            <a:schemeClr val="tx1"/>
                          </a:solidFill>
                          <a:effectLst/>
                        </a:rPr>
                        <a:t>Final (n=10)</a:t>
                      </a:r>
                      <a:endParaRPr lang="en-US" sz="2000" dirty="0">
                        <a:solidFill>
                          <a:schemeClr val="tx1"/>
                        </a:solidFill>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0%/0%</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20%/20%</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2.3/3.7/0.4</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454</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3</a:t>
                      </a:r>
                      <a:endParaRPr lang="en-US" sz="1800" dirty="0">
                        <a:effectLst/>
                        <a:latin typeface="Calibri" charset="0"/>
                        <a:ea typeface="Calibri" charset="0"/>
                        <a:cs typeface="Times New Roman" charset="0"/>
                      </a:endParaRPr>
                    </a:p>
                  </a:txBody>
                  <a:tcPr marL="68580" marR="68580" marT="0" marB="0" anchor="ctr"/>
                </a:tc>
                <a:tc>
                  <a:txBody>
                    <a:bodyPr/>
                    <a:lstStyle/>
                    <a:p>
                      <a:pPr marL="0" marR="0" algn="ctr">
                        <a:spcBef>
                          <a:spcPts val="0"/>
                        </a:spcBef>
                        <a:spcAft>
                          <a:spcPts val="0"/>
                        </a:spcAft>
                      </a:pPr>
                      <a:r>
                        <a:rPr lang="en-US" sz="1800" dirty="0">
                          <a:effectLst/>
                        </a:rPr>
                        <a:t>0.5</a:t>
                      </a:r>
                      <a:endParaRPr lang="en-US" sz="1800" dirty="0">
                        <a:effectLst/>
                        <a:latin typeface="Calibri" charset="0"/>
                        <a:ea typeface="Calibri" charset="0"/>
                        <a:cs typeface="Times New Roman" charset="0"/>
                      </a:endParaRPr>
                    </a:p>
                  </a:txBody>
                  <a:tcPr marL="68580" marR="68580" marT="0" marB="0" anchor="ctr"/>
                </a:tc>
              </a:tr>
              <a:tr h="352298">
                <a:tc gridSpan="7">
                  <a:txBody>
                    <a:bodyPr/>
                    <a:lstStyle/>
                    <a:p>
                      <a:pPr marL="0" marR="0" algn="just">
                        <a:spcBef>
                          <a:spcPts val="0"/>
                        </a:spcBef>
                        <a:spcAft>
                          <a:spcPts val="0"/>
                        </a:spcAft>
                      </a:pPr>
                      <a:r>
                        <a:rPr lang="en-US" sz="1600" dirty="0">
                          <a:solidFill>
                            <a:schemeClr val="tx1"/>
                          </a:solidFill>
                          <a:effectLst/>
                        </a:rPr>
                        <a:t>Rates listed are per procedure. TAT=Total Anesthesia time, deg=degrees, #=number</a:t>
                      </a:r>
                      <a:endParaRPr lang="en-US" sz="1600" dirty="0">
                        <a:solidFill>
                          <a:schemeClr val="tx1"/>
                        </a:solidFill>
                        <a:effectLst/>
                        <a:latin typeface="Calibri" charset="0"/>
                        <a:ea typeface="Calibri" charset="0"/>
                        <a:cs typeface="Times New Roman"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93" name="Text Placeholder 92"/>
          <p:cNvSpPr>
            <a:spLocks noGrp="1"/>
          </p:cNvSpPr>
          <p:nvPr>
            <p:ph type="body" sz="quarter" idx="136"/>
          </p:nvPr>
        </p:nvSpPr>
        <p:spPr/>
        <p:txBody>
          <a:bodyPr/>
          <a:lstStyle/>
          <a:p>
            <a:endParaRPr lang="en-US" dirty="0"/>
          </a:p>
        </p:txBody>
      </p:sp>
      <p:sp>
        <p:nvSpPr>
          <p:cNvPr id="94" name="Text Placeholder 93"/>
          <p:cNvSpPr>
            <a:spLocks noGrp="1"/>
          </p:cNvSpPr>
          <p:nvPr>
            <p:ph type="body" sz="quarter" idx="137"/>
          </p:nvPr>
        </p:nvSpPr>
        <p:spPr/>
        <p:txBody>
          <a:bodyPr/>
          <a:lstStyle/>
          <a:p>
            <a:endParaRPr lang="en-US" dirty="0"/>
          </a:p>
        </p:txBody>
      </p:sp>
      <p:sp>
        <p:nvSpPr>
          <p:cNvPr id="95" name="Text Placeholder 94"/>
          <p:cNvSpPr>
            <a:spLocks noGrp="1"/>
          </p:cNvSpPr>
          <p:nvPr>
            <p:ph type="body" sz="quarter" idx="138"/>
          </p:nvPr>
        </p:nvSpPr>
        <p:spPr/>
        <p:txBody>
          <a:bodyPr/>
          <a:lstStyle/>
          <a:p>
            <a:endParaRPr lang="en-US" dirty="0"/>
          </a:p>
        </p:txBody>
      </p:sp>
      <p:sp>
        <p:nvSpPr>
          <p:cNvPr id="96" name="Text Placeholder 95"/>
          <p:cNvSpPr>
            <a:spLocks noGrp="1"/>
          </p:cNvSpPr>
          <p:nvPr>
            <p:ph type="body" sz="quarter" idx="139"/>
          </p:nvPr>
        </p:nvSpPr>
        <p:spPr/>
        <p:txBody>
          <a:bodyPr/>
          <a:lstStyle/>
          <a:p>
            <a:endParaRPr lang="en-US" dirty="0"/>
          </a:p>
        </p:txBody>
      </p:sp>
      <p:sp>
        <p:nvSpPr>
          <p:cNvPr id="97" name="Text Placeholder 96"/>
          <p:cNvSpPr>
            <a:spLocks noGrp="1"/>
          </p:cNvSpPr>
          <p:nvPr>
            <p:ph type="body" sz="quarter" idx="140"/>
          </p:nvPr>
        </p:nvSpPr>
        <p:spPr/>
        <p:txBody>
          <a:bodyPr/>
          <a:lstStyle/>
          <a:p>
            <a:endParaRPr lang="en-US" dirty="0"/>
          </a:p>
        </p:txBody>
      </p:sp>
      <p:sp>
        <p:nvSpPr>
          <p:cNvPr id="98" name="Text Placeholder 97"/>
          <p:cNvSpPr>
            <a:spLocks noGrp="1"/>
          </p:cNvSpPr>
          <p:nvPr>
            <p:ph type="body" sz="quarter" idx="141"/>
          </p:nvPr>
        </p:nvSpPr>
        <p:spPr/>
        <p:txBody>
          <a:bodyPr/>
          <a:lstStyle/>
          <a:p>
            <a:endParaRPr lang="en-US" dirty="0"/>
          </a:p>
        </p:txBody>
      </p:sp>
      <p:sp>
        <p:nvSpPr>
          <p:cNvPr id="99" name="Text Placeholder 98"/>
          <p:cNvSpPr>
            <a:spLocks noGrp="1"/>
          </p:cNvSpPr>
          <p:nvPr>
            <p:ph type="body" sz="quarter" idx="142"/>
          </p:nvPr>
        </p:nvSpPr>
        <p:spPr/>
        <p:txBody>
          <a:bodyPr/>
          <a:lstStyle/>
          <a:p>
            <a:endParaRPr lang="en-US" dirty="0"/>
          </a:p>
        </p:txBody>
      </p:sp>
      <p:sp>
        <p:nvSpPr>
          <p:cNvPr id="100" name="Text Placeholder 99"/>
          <p:cNvSpPr>
            <a:spLocks noGrp="1"/>
          </p:cNvSpPr>
          <p:nvPr>
            <p:ph type="body" sz="quarter" idx="143"/>
          </p:nvPr>
        </p:nvSpPr>
        <p:spPr/>
        <p:txBody>
          <a:bodyPr/>
          <a:lstStyle/>
          <a:p>
            <a:endParaRPr lang="en-US" dirty="0"/>
          </a:p>
        </p:txBody>
      </p:sp>
      <p:sp>
        <p:nvSpPr>
          <p:cNvPr id="101" name="Text Placeholder 100"/>
          <p:cNvSpPr>
            <a:spLocks noGrp="1"/>
          </p:cNvSpPr>
          <p:nvPr>
            <p:ph type="body" sz="quarter" idx="144"/>
          </p:nvPr>
        </p:nvSpPr>
        <p:spPr/>
        <p:txBody>
          <a:bodyPr/>
          <a:lstStyle/>
          <a:p>
            <a:endParaRPr lang="en-US" dirty="0"/>
          </a:p>
        </p:txBody>
      </p:sp>
      <p:sp>
        <p:nvSpPr>
          <p:cNvPr id="102" name="Text Placeholder 101"/>
          <p:cNvSpPr>
            <a:spLocks noGrp="1"/>
          </p:cNvSpPr>
          <p:nvPr>
            <p:ph type="body" sz="quarter" idx="145"/>
          </p:nvPr>
        </p:nvSpPr>
        <p:spPr/>
        <p:txBody>
          <a:bodyPr/>
          <a:lstStyle/>
          <a:p>
            <a:endParaRPr lang="en-US" dirty="0"/>
          </a:p>
        </p:txBody>
      </p:sp>
      <p:sp>
        <p:nvSpPr>
          <p:cNvPr id="103" name="Text Placeholder 102"/>
          <p:cNvSpPr>
            <a:spLocks noGrp="1"/>
          </p:cNvSpPr>
          <p:nvPr>
            <p:ph type="body" sz="quarter" idx="146"/>
          </p:nvPr>
        </p:nvSpPr>
        <p:spPr/>
        <p:txBody>
          <a:bodyPr/>
          <a:lstStyle/>
          <a:p>
            <a:endParaRPr lang="en-US" dirty="0"/>
          </a:p>
        </p:txBody>
      </p:sp>
      <p:sp>
        <p:nvSpPr>
          <p:cNvPr id="104" name="Text Placeholder 103"/>
          <p:cNvSpPr>
            <a:spLocks noGrp="1"/>
          </p:cNvSpPr>
          <p:nvPr>
            <p:ph type="body" sz="quarter" idx="147"/>
          </p:nvPr>
        </p:nvSpPr>
        <p:spPr/>
        <p:txBody>
          <a:bodyPr/>
          <a:lstStyle/>
          <a:p>
            <a:endParaRPr lang="en-US" dirty="0"/>
          </a:p>
        </p:txBody>
      </p:sp>
      <p:sp>
        <p:nvSpPr>
          <p:cNvPr id="105" name="Text Placeholder 104"/>
          <p:cNvSpPr>
            <a:spLocks noGrp="1"/>
          </p:cNvSpPr>
          <p:nvPr>
            <p:ph type="body" sz="quarter" idx="148"/>
          </p:nvPr>
        </p:nvSpPr>
        <p:spPr/>
        <p:txBody>
          <a:bodyPr/>
          <a:lstStyle/>
          <a:p>
            <a:endParaRPr lang="en-US" dirty="0"/>
          </a:p>
        </p:txBody>
      </p:sp>
      <p:sp>
        <p:nvSpPr>
          <p:cNvPr id="106" name="Text Placeholder 105"/>
          <p:cNvSpPr>
            <a:spLocks noGrp="1"/>
          </p:cNvSpPr>
          <p:nvPr>
            <p:ph type="body" sz="quarter" idx="149"/>
          </p:nvPr>
        </p:nvSpPr>
        <p:spPr/>
        <p:txBody>
          <a:bodyPr/>
          <a:lstStyle/>
          <a:p>
            <a:endParaRPr lang="en-US" dirty="0"/>
          </a:p>
        </p:txBody>
      </p:sp>
      <p:pic>
        <p:nvPicPr>
          <p:cNvPr id="118" name="Picture Placeholder 117"/>
          <p:cNvPicPr>
            <a:picLocks noGrp="1" noChangeAspect="1"/>
          </p:cNvPicPr>
          <p:nvPr>
            <p:ph type="pic" sz="quarter" idx="134"/>
          </p:nvPr>
        </p:nvPicPr>
        <p:blipFill>
          <a:blip r:embed="rId4">
            <a:extLst>
              <a:ext uri="{28A0092B-C50C-407E-A947-70E740481C1C}">
                <a14:useLocalDpi xmlns:a14="http://schemas.microsoft.com/office/drawing/2010/main" val="0"/>
              </a:ext>
            </a:extLst>
          </a:blip>
          <a:srcRect t="1940" b="1940"/>
          <a:stretch>
            <a:fillRect/>
          </a:stretch>
        </p:blipFill>
        <p:spPr>
          <a:xfrm>
            <a:off x="857250" y="10726738"/>
            <a:ext cx="5653088" cy="4883150"/>
          </a:xfrm>
        </p:spPr>
      </p:pic>
      <p:pic>
        <p:nvPicPr>
          <p:cNvPr id="123" name="Picture Placeholder 122"/>
          <p:cNvPicPr>
            <a:picLocks noGrp="1" noChangeAspect="1"/>
          </p:cNvPicPr>
          <p:nvPr>
            <p:ph type="pic" sz="quarter" idx="133"/>
          </p:nvPr>
        </p:nvPicPr>
        <p:blipFill>
          <a:blip r:embed="rId5">
            <a:extLst>
              <a:ext uri="{28A0092B-C50C-407E-A947-70E740481C1C}">
                <a14:useLocalDpi xmlns:a14="http://schemas.microsoft.com/office/drawing/2010/main" val="0"/>
              </a:ext>
            </a:extLst>
          </a:blip>
          <a:srcRect t="4991" b="4991"/>
          <a:stretch>
            <a:fillRect/>
          </a:stretch>
        </p:blipFill>
        <p:spPr>
          <a:xfrm>
            <a:off x="7849799" y="12179564"/>
            <a:ext cx="4164797" cy="3749040"/>
          </a:xfrm>
        </p:spPr>
      </p:pic>
      <p:sp>
        <p:nvSpPr>
          <p:cNvPr id="1031" name="Picture Placeholder 1030"/>
          <p:cNvSpPr>
            <a:spLocks noGrp="1"/>
          </p:cNvSpPr>
          <p:nvPr>
            <p:ph type="pic" sz="quarter" idx="18"/>
          </p:nvPr>
        </p:nvSpPr>
        <p:spPr/>
      </p:sp>
      <p:sp>
        <p:nvSpPr>
          <p:cNvPr id="137" name="Text Placeholder 61"/>
          <p:cNvSpPr txBox="1">
            <a:spLocks/>
          </p:cNvSpPr>
          <p:nvPr/>
        </p:nvSpPr>
        <p:spPr>
          <a:xfrm>
            <a:off x="12076748" y="13373880"/>
            <a:ext cx="3419879" cy="1987344"/>
          </a:xfrm>
          <a:prstGeom prst="rect">
            <a:avLst/>
          </a:prstGeom>
        </p:spPr>
        <p:txBody>
          <a:bodyPr wrap="square" lIns="130622" tIns="130622" rIns="130622" bIns="130622">
            <a:spAutoFit/>
          </a:bodyPr>
          <a:lstStyle>
            <a:lvl1pPr marL="195933" indent="-195933" algn="l" defTabSz="2507943" rtl="0" eaLnBrk="1" latinLnBrk="0" hangingPunct="1">
              <a:spcBef>
                <a:spcPct val="20000"/>
              </a:spcBef>
              <a:buFont typeface="Arial" pitchFamily="34" charset="0"/>
              <a:buNone/>
              <a:defRPr sz="1400" kern="1200">
                <a:solidFill>
                  <a:schemeClr val="tx1"/>
                </a:solidFill>
                <a:latin typeface="Trebuchet MS" pitchFamily="34" charset="0"/>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tabLst/>
              <a:defRPr/>
            </a:pPr>
            <a:r>
              <a:rPr lang="en-US" dirty="0" smtClean="0"/>
              <a:t>Estimates from linear mixed effects model of the initial preoperative and all postoperative Cobb angles (LEFT) and T1-T12 height (RIGHT) by surgery. The solid line shows the model predicted mean and the dashed lines show the 95% confidence intervals.</a:t>
            </a:r>
          </a:p>
          <a:p>
            <a:pPr marL="285750" marR="0" lvl="0" indent="-285750" defTabSz="914400" eaLnBrk="1" fontAlgn="auto" latinLnBrk="0" hangingPunct="1">
              <a:lnSpc>
                <a:spcPct val="100000"/>
              </a:lnSpc>
              <a:spcBef>
                <a:spcPts val="0"/>
              </a:spcBef>
              <a:spcAft>
                <a:spcPts val="0"/>
              </a:spcAft>
              <a:buClrTx/>
              <a:buSzTx/>
              <a:buFont typeface="Arial" charset="0"/>
              <a:buNone/>
              <a:tabLst/>
              <a:defRPr/>
            </a:pPr>
            <a:endParaRPr lang="en-US" dirty="0"/>
          </a:p>
        </p:txBody>
      </p:sp>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564</TotalTime>
  <Words>1012</Words>
  <Application>Microsoft Macintosh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Times New Roman</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Christopher William Migdal</cp:lastModifiedBy>
  <cp:revision>52</cp:revision>
  <dcterms:created xsi:type="dcterms:W3CDTF">2012-02-06T18:46:22Z</dcterms:created>
  <dcterms:modified xsi:type="dcterms:W3CDTF">2017-01-30T15:05:05Z</dcterms:modified>
</cp:coreProperties>
</file>